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5" r:id="rId13"/>
    <p:sldId id="269" r:id="rId14"/>
    <p:sldId id="276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2E5EA-AB29-4A69-AB66-79FED36D0F2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58B694-1D82-4A14-ADD7-58729394A697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SG" dirty="0" smtClean="0"/>
            <a:t>Import image data as </a:t>
          </a:r>
          <a:r>
            <a:rPr lang="en-SG" b="1" dirty="0" smtClean="0"/>
            <a:t>array</a:t>
          </a:r>
          <a:endParaRPr lang="en-SG" b="1" dirty="0"/>
        </a:p>
      </dgm:t>
    </dgm:pt>
    <dgm:pt modelId="{9753E1B2-FEA2-450B-A25E-38F55F7F4541}" type="parTrans" cxnId="{A72CF34A-EF6C-4610-95B3-5FFA93BE2BB2}">
      <dgm:prSet/>
      <dgm:spPr/>
      <dgm:t>
        <a:bodyPr/>
        <a:lstStyle/>
        <a:p>
          <a:endParaRPr lang="en-SG"/>
        </a:p>
      </dgm:t>
    </dgm:pt>
    <dgm:pt modelId="{F7CE8AD8-A297-46AA-8033-D5BA9C2F18FE}" type="sibTrans" cxnId="{A72CF34A-EF6C-4610-95B3-5FFA93BE2BB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SG"/>
        </a:p>
      </dgm:t>
    </dgm:pt>
    <dgm:pt modelId="{F34B38A5-3DB9-405F-98B3-DEC3B869691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SG" b="1" dirty="0" smtClean="0"/>
            <a:t>Shuffle</a:t>
          </a:r>
          <a:r>
            <a:rPr lang="en-SG" dirty="0" smtClean="0"/>
            <a:t> data and divide to </a:t>
          </a:r>
          <a:r>
            <a:rPr lang="en-SG" b="1" dirty="0" smtClean="0"/>
            <a:t>train &amp; test</a:t>
          </a:r>
          <a:r>
            <a:rPr lang="en-SG" dirty="0" smtClean="0"/>
            <a:t> sets (0.75 train, 0.25 test)</a:t>
          </a:r>
          <a:endParaRPr lang="en-SG" dirty="0"/>
        </a:p>
      </dgm:t>
    </dgm:pt>
    <dgm:pt modelId="{47B27387-495B-49B0-B6E2-363B8E1DF705}" type="parTrans" cxnId="{98E89E02-0F87-45BC-BC63-26395F10ADFB}">
      <dgm:prSet/>
      <dgm:spPr/>
      <dgm:t>
        <a:bodyPr/>
        <a:lstStyle/>
        <a:p>
          <a:endParaRPr lang="en-SG"/>
        </a:p>
      </dgm:t>
    </dgm:pt>
    <dgm:pt modelId="{533F7D19-8F09-464E-A479-E78AB77DB489}" type="sibTrans" cxnId="{98E89E02-0F87-45BC-BC63-26395F10ADF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SG"/>
        </a:p>
      </dgm:t>
    </dgm:pt>
    <dgm:pt modelId="{18AEE0F1-D481-46A9-B467-1462137646B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SG" b="1" dirty="0" smtClean="0"/>
            <a:t>Save</a:t>
          </a:r>
          <a:r>
            <a:rPr lang="en-SG" dirty="0" smtClean="0"/>
            <a:t> data in </a:t>
          </a:r>
          <a:r>
            <a:rPr lang="en-SG" b="1" dirty="0" smtClean="0"/>
            <a:t>h5py</a:t>
          </a:r>
          <a:r>
            <a:rPr lang="en-SG" dirty="0" smtClean="0"/>
            <a:t> format</a:t>
          </a:r>
          <a:endParaRPr lang="en-SG" dirty="0"/>
        </a:p>
      </dgm:t>
    </dgm:pt>
    <dgm:pt modelId="{9EB08E11-6E09-4B96-80F1-5E1A7A8FE0F1}" type="parTrans" cxnId="{08DA4F90-582E-4028-B8A1-947AD26C0A7D}">
      <dgm:prSet/>
      <dgm:spPr/>
      <dgm:t>
        <a:bodyPr/>
        <a:lstStyle/>
        <a:p>
          <a:endParaRPr lang="en-SG"/>
        </a:p>
      </dgm:t>
    </dgm:pt>
    <dgm:pt modelId="{2762A7D0-1F79-4629-AA93-1877CF2E05F7}" type="sibTrans" cxnId="{08DA4F90-582E-4028-B8A1-947AD26C0A7D}">
      <dgm:prSet/>
      <dgm:spPr/>
      <dgm:t>
        <a:bodyPr/>
        <a:lstStyle/>
        <a:p>
          <a:endParaRPr lang="en-SG"/>
        </a:p>
      </dgm:t>
    </dgm:pt>
    <dgm:pt modelId="{5C2AB58A-D902-4DDE-B43D-2B698822691D}" type="pres">
      <dgm:prSet presAssocID="{8012E5EA-AB29-4A69-AB66-79FED36D0F2F}" presName="linearFlow" presStyleCnt="0">
        <dgm:presLayoutVars>
          <dgm:resizeHandles val="exact"/>
        </dgm:presLayoutVars>
      </dgm:prSet>
      <dgm:spPr/>
    </dgm:pt>
    <dgm:pt modelId="{3DFE2288-DD3A-486B-8AC1-872C21B7BCA1}" type="pres">
      <dgm:prSet presAssocID="{3E58B694-1D82-4A14-ADD7-58729394A697}" presName="node" presStyleLbl="node1" presStyleIdx="0" presStyleCnt="3" custScaleX="203072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DD2BFFB-E34D-4014-BA1B-DB64F4788A18}" type="pres">
      <dgm:prSet presAssocID="{F7CE8AD8-A297-46AA-8033-D5BA9C2F18FE}" presName="sibTrans" presStyleLbl="sibTrans2D1" presStyleIdx="0" presStyleCnt="2"/>
      <dgm:spPr/>
      <dgm:t>
        <a:bodyPr/>
        <a:lstStyle/>
        <a:p>
          <a:endParaRPr lang="en-SG"/>
        </a:p>
      </dgm:t>
    </dgm:pt>
    <dgm:pt modelId="{64C77F30-ADB7-4420-8504-A0D46DE0DB11}" type="pres">
      <dgm:prSet presAssocID="{F7CE8AD8-A297-46AA-8033-D5BA9C2F18FE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32160BFD-C5A1-4A4C-B7F0-767603A42271}" type="pres">
      <dgm:prSet presAssocID="{F34B38A5-3DB9-405F-98B3-DEC3B869691F}" presName="node" presStyleLbl="node1" presStyleIdx="1" presStyleCnt="3" custScaleX="203072" custLinFactNeighborY="-7836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7BE739E-FB03-44F1-A31A-D34E40786910}" type="pres">
      <dgm:prSet presAssocID="{533F7D19-8F09-464E-A479-E78AB77DB489}" presName="sibTrans" presStyleLbl="sibTrans2D1" presStyleIdx="1" presStyleCnt="2"/>
      <dgm:spPr/>
      <dgm:t>
        <a:bodyPr/>
        <a:lstStyle/>
        <a:p>
          <a:endParaRPr lang="en-SG"/>
        </a:p>
      </dgm:t>
    </dgm:pt>
    <dgm:pt modelId="{FAEED8CF-6196-4EDD-AD13-5C9A8061BCDF}" type="pres">
      <dgm:prSet presAssocID="{533F7D19-8F09-464E-A479-E78AB77DB489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045A6A73-98B4-40E7-B661-68B5DF9A1ACC}" type="pres">
      <dgm:prSet presAssocID="{18AEE0F1-D481-46A9-B467-1462137646B1}" presName="node" presStyleLbl="node1" presStyleIdx="2" presStyleCnt="3" custScaleX="199444" custLinFactNeighborY="-1828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98E89E02-0F87-45BC-BC63-26395F10ADFB}" srcId="{8012E5EA-AB29-4A69-AB66-79FED36D0F2F}" destId="{F34B38A5-3DB9-405F-98B3-DEC3B869691F}" srcOrd="1" destOrd="0" parTransId="{47B27387-495B-49B0-B6E2-363B8E1DF705}" sibTransId="{533F7D19-8F09-464E-A479-E78AB77DB489}"/>
    <dgm:cxn modelId="{C966F264-46A0-4742-AE7A-9E6D39F8E3C9}" type="presOf" srcId="{F7CE8AD8-A297-46AA-8033-D5BA9C2F18FE}" destId="{64C77F30-ADB7-4420-8504-A0D46DE0DB11}" srcOrd="1" destOrd="0" presId="urn:microsoft.com/office/officeart/2005/8/layout/process2"/>
    <dgm:cxn modelId="{0ADAD3F0-E2D5-490F-93CB-97454F0C3B36}" type="presOf" srcId="{18AEE0F1-D481-46A9-B467-1462137646B1}" destId="{045A6A73-98B4-40E7-B661-68B5DF9A1ACC}" srcOrd="0" destOrd="0" presId="urn:microsoft.com/office/officeart/2005/8/layout/process2"/>
    <dgm:cxn modelId="{903ADD7D-4897-4F7C-877E-E8BA6CEAD071}" type="presOf" srcId="{533F7D19-8F09-464E-A479-E78AB77DB489}" destId="{FAEED8CF-6196-4EDD-AD13-5C9A8061BCDF}" srcOrd="1" destOrd="0" presId="urn:microsoft.com/office/officeart/2005/8/layout/process2"/>
    <dgm:cxn modelId="{EC646BFF-CB27-4CC1-9175-8D9173815305}" type="presOf" srcId="{F7CE8AD8-A297-46AA-8033-D5BA9C2F18FE}" destId="{1DD2BFFB-E34D-4014-BA1B-DB64F4788A18}" srcOrd="0" destOrd="0" presId="urn:microsoft.com/office/officeart/2005/8/layout/process2"/>
    <dgm:cxn modelId="{91FAF494-1D01-403B-90FA-4A16C69DD63C}" type="presOf" srcId="{3E58B694-1D82-4A14-ADD7-58729394A697}" destId="{3DFE2288-DD3A-486B-8AC1-872C21B7BCA1}" srcOrd="0" destOrd="0" presId="urn:microsoft.com/office/officeart/2005/8/layout/process2"/>
    <dgm:cxn modelId="{A72CF34A-EF6C-4610-95B3-5FFA93BE2BB2}" srcId="{8012E5EA-AB29-4A69-AB66-79FED36D0F2F}" destId="{3E58B694-1D82-4A14-ADD7-58729394A697}" srcOrd="0" destOrd="0" parTransId="{9753E1B2-FEA2-450B-A25E-38F55F7F4541}" sibTransId="{F7CE8AD8-A297-46AA-8033-D5BA9C2F18FE}"/>
    <dgm:cxn modelId="{08DA4F90-582E-4028-B8A1-947AD26C0A7D}" srcId="{8012E5EA-AB29-4A69-AB66-79FED36D0F2F}" destId="{18AEE0F1-D481-46A9-B467-1462137646B1}" srcOrd="2" destOrd="0" parTransId="{9EB08E11-6E09-4B96-80F1-5E1A7A8FE0F1}" sibTransId="{2762A7D0-1F79-4629-AA93-1877CF2E05F7}"/>
    <dgm:cxn modelId="{2782AC73-C60F-4BE8-BBFC-171753CDA232}" type="presOf" srcId="{8012E5EA-AB29-4A69-AB66-79FED36D0F2F}" destId="{5C2AB58A-D902-4DDE-B43D-2B698822691D}" srcOrd="0" destOrd="0" presId="urn:microsoft.com/office/officeart/2005/8/layout/process2"/>
    <dgm:cxn modelId="{48928721-B651-4F29-B723-1B375D8D5450}" type="presOf" srcId="{F34B38A5-3DB9-405F-98B3-DEC3B869691F}" destId="{32160BFD-C5A1-4A4C-B7F0-767603A42271}" srcOrd="0" destOrd="0" presId="urn:microsoft.com/office/officeart/2005/8/layout/process2"/>
    <dgm:cxn modelId="{3D78C251-E021-44C9-B2C0-D1C65C471B62}" type="presOf" srcId="{533F7D19-8F09-464E-A479-E78AB77DB489}" destId="{17BE739E-FB03-44F1-A31A-D34E40786910}" srcOrd="0" destOrd="0" presId="urn:microsoft.com/office/officeart/2005/8/layout/process2"/>
    <dgm:cxn modelId="{D42BB5B9-15A7-4F69-A23F-FC8CE56460E7}" type="presParOf" srcId="{5C2AB58A-D902-4DDE-B43D-2B698822691D}" destId="{3DFE2288-DD3A-486B-8AC1-872C21B7BCA1}" srcOrd="0" destOrd="0" presId="urn:microsoft.com/office/officeart/2005/8/layout/process2"/>
    <dgm:cxn modelId="{9B42811C-1001-4B7B-9B75-4D61FD15E2F7}" type="presParOf" srcId="{5C2AB58A-D902-4DDE-B43D-2B698822691D}" destId="{1DD2BFFB-E34D-4014-BA1B-DB64F4788A18}" srcOrd="1" destOrd="0" presId="urn:microsoft.com/office/officeart/2005/8/layout/process2"/>
    <dgm:cxn modelId="{9C52E61E-F3CF-474B-BFB8-BCD0781A839B}" type="presParOf" srcId="{1DD2BFFB-E34D-4014-BA1B-DB64F4788A18}" destId="{64C77F30-ADB7-4420-8504-A0D46DE0DB11}" srcOrd="0" destOrd="0" presId="urn:microsoft.com/office/officeart/2005/8/layout/process2"/>
    <dgm:cxn modelId="{8C605C43-7F33-405F-B6D2-BC869502D725}" type="presParOf" srcId="{5C2AB58A-D902-4DDE-B43D-2B698822691D}" destId="{32160BFD-C5A1-4A4C-B7F0-767603A42271}" srcOrd="2" destOrd="0" presId="urn:microsoft.com/office/officeart/2005/8/layout/process2"/>
    <dgm:cxn modelId="{BB28677C-411D-412B-B2C2-BD7971B0B632}" type="presParOf" srcId="{5C2AB58A-D902-4DDE-B43D-2B698822691D}" destId="{17BE739E-FB03-44F1-A31A-D34E40786910}" srcOrd="3" destOrd="0" presId="urn:microsoft.com/office/officeart/2005/8/layout/process2"/>
    <dgm:cxn modelId="{498AA37A-5D12-4DDC-AC51-F05031A07C25}" type="presParOf" srcId="{17BE739E-FB03-44F1-A31A-D34E40786910}" destId="{FAEED8CF-6196-4EDD-AD13-5C9A8061BCDF}" srcOrd="0" destOrd="0" presId="urn:microsoft.com/office/officeart/2005/8/layout/process2"/>
    <dgm:cxn modelId="{F4169C09-9436-44FC-A3AE-5689CF83C29A}" type="presParOf" srcId="{5C2AB58A-D902-4DDE-B43D-2B698822691D}" destId="{045A6A73-98B4-40E7-B661-68B5DF9A1A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12E5EA-AB29-4A69-AB66-79FED36D0F2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E58B694-1D82-4A14-ADD7-58729394A697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SG" b="1" dirty="0" smtClean="0"/>
            <a:t>Fast Fourier Transform </a:t>
          </a:r>
          <a:r>
            <a:rPr lang="en-SG" dirty="0" smtClean="0"/>
            <a:t>(FFT) on image array</a:t>
          </a:r>
          <a:endParaRPr lang="en-SG" b="1" dirty="0"/>
        </a:p>
      </dgm:t>
    </dgm:pt>
    <dgm:pt modelId="{9753E1B2-FEA2-450B-A25E-38F55F7F4541}" type="parTrans" cxnId="{A72CF34A-EF6C-4610-95B3-5FFA93BE2BB2}">
      <dgm:prSet/>
      <dgm:spPr/>
      <dgm:t>
        <a:bodyPr/>
        <a:lstStyle/>
        <a:p>
          <a:endParaRPr lang="en-SG"/>
        </a:p>
      </dgm:t>
    </dgm:pt>
    <dgm:pt modelId="{F7CE8AD8-A297-46AA-8033-D5BA9C2F18FE}" type="sibTrans" cxnId="{A72CF34A-EF6C-4610-95B3-5FFA93BE2BB2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SG"/>
        </a:p>
      </dgm:t>
    </dgm:pt>
    <dgm:pt modelId="{F34B38A5-3DB9-405F-98B3-DEC3B869691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SG" dirty="0" smtClean="0"/>
            <a:t>Calculate </a:t>
          </a:r>
          <a:r>
            <a:rPr lang="en-SG" b="1" dirty="0" smtClean="0"/>
            <a:t>Azimuthal average </a:t>
          </a:r>
          <a:r>
            <a:rPr lang="en-SG" dirty="0" smtClean="0"/>
            <a:t>of </a:t>
          </a:r>
          <a:r>
            <a:rPr lang="en-SG" b="1" dirty="0" smtClean="0"/>
            <a:t>Magnitude Spectrum</a:t>
          </a:r>
          <a:endParaRPr lang="en-SG" b="1" dirty="0"/>
        </a:p>
      </dgm:t>
    </dgm:pt>
    <dgm:pt modelId="{47B27387-495B-49B0-B6E2-363B8E1DF705}" type="parTrans" cxnId="{98E89E02-0F87-45BC-BC63-26395F10ADFB}">
      <dgm:prSet/>
      <dgm:spPr/>
      <dgm:t>
        <a:bodyPr/>
        <a:lstStyle/>
        <a:p>
          <a:endParaRPr lang="en-SG"/>
        </a:p>
      </dgm:t>
    </dgm:pt>
    <dgm:pt modelId="{533F7D19-8F09-464E-A479-E78AB77DB489}" type="sibTrans" cxnId="{98E89E02-0F87-45BC-BC63-26395F10ADFB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SG"/>
        </a:p>
      </dgm:t>
    </dgm:pt>
    <dgm:pt modelId="{18AEE0F1-D481-46A9-B467-1462137646B1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SG" dirty="0" smtClean="0"/>
            <a:t>Obtain 1D amplitude spectrum</a:t>
          </a:r>
          <a:endParaRPr lang="en-SG" dirty="0"/>
        </a:p>
      </dgm:t>
    </dgm:pt>
    <dgm:pt modelId="{9EB08E11-6E09-4B96-80F1-5E1A7A8FE0F1}" type="parTrans" cxnId="{08DA4F90-582E-4028-B8A1-947AD26C0A7D}">
      <dgm:prSet/>
      <dgm:spPr/>
      <dgm:t>
        <a:bodyPr/>
        <a:lstStyle/>
        <a:p>
          <a:endParaRPr lang="en-SG"/>
        </a:p>
      </dgm:t>
    </dgm:pt>
    <dgm:pt modelId="{2762A7D0-1F79-4629-AA93-1877CF2E05F7}" type="sibTrans" cxnId="{08DA4F90-582E-4028-B8A1-947AD26C0A7D}">
      <dgm:prSet/>
      <dgm:spPr/>
      <dgm:t>
        <a:bodyPr/>
        <a:lstStyle/>
        <a:p>
          <a:endParaRPr lang="en-SG"/>
        </a:p>
      </dgm:t>
    </dgm:pt>
    <dgm:pt modelId="{5C2AB58A-D902-4DDE-B43D-2B698822691D}" type="pres">
      <dgm:prSet presAssocID="{8012E5EA-AB29-4A69-AB66-79FED36D0F2F}" presName="linearFlow" presStyleCnt="0">
        <dgm:presLayoutVars>
          <dgm:resizeHandles val="exact"/>
        </dgm:presLayoutVars>
      </dgm:prSet>
      <dgm:spPr/>
    </dgm:pt>
    <dgm:pt modelId="{3DFE2288-DD3A-486B-8AC1-872C21B7BCA1}" type="pres">
      <dgm:prSet presAssocID="{3E58B694-1D82-4A14-ADD7-58729394A697}" presName="node" presStyleLbl="node1" presStyleIdx="0" presStyleCnt="3" custScaleX="116309" custLinFactNeighborY="-424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DD2BFFB-E34D-4014-BA1B-DB64F4788A18}" type="pres">
      <dgm:prSet presAssocID="{F7CE8AD8-A297-46AA-8033-D5BA9C2F18FE}" presName="sibTrans" presStyleLbl="sibTrans2D1" presStyleIdx="0" presStyleCnt="2"/>
      <dgm:spPr/>
      <dgm:t>
        <a:bodyPr/>
        <a:lstStyle/>
        <a:p>
          <a:endParaRPr lang="en-SG"/>
        </a:p>
      </dgm:t>
    </dgm:pt>
    <dgm:pt modelId="{64C77F30-ADB7-4420-8504-A0D46DE0DB11}" type="pres">
      <dgm:prSet presAssocID="{F7CE8AD8-A297-46AA-8033-D5BA9C2F18FE}" presName="connectorText" presStyleLbl="sibTrans2D1" presStyleIdx="0" presStyleCnt="2"/>
      <dgm:spPr/>
      <dgm:t>
        <a:bodyPr/>
        <a:lstStyle/>
        <a:p>
          <a:endParaRPr lang="en-SG"/>
        </a:p>
      </dgm:t>
    </dgm:pt>
    <dgm:pt modelId="{32160BFD-C5A1-4A4C-B7F0-767603A42271}" type="pres">
      <dgm:prSet presAssocID="{F34B38A5-3DB9-405F-98B3-DEC3B869691F}" presName="node" presStyleLbl="node1" presStyleIdx="1" presStyleCnt="3" custScaleX="116309" custLinFactNeighborY="-7836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17BE739E-FB03-44F1-A31A-D34E40786910}" type="pres">
      <dgm:prSet presAssocID="{533F7D19-8F09-464E-A479-E78AB77DB489}" presName="sibTrans" presStyleLbl="sibTrans2D1" presStyleIdx="1" presStyleCnt="2"/>
      <dgm:spPr/>
      <dgm:t>
        <a:bodyPr/>
        <a:lstStyle/>
        <a:p>
          <a:endParaRPr lang="en-SG"/>
        </a:p>
      </dgm:t>
    </dgm:pt>
    <dgm:pt modelId="{FAEED8CF-6196-4EDD-AD13-5C9A8061BCDF}" type="pres">
      <dgm:prSet presAssocID="{533F7D19-8F09-464E-A479-E78AB77DB489}" presName="connectorText" presStyleLbl="sibTrans2D1" presStyleIdx="1" presStyleCnt="2"/>
      <dgm:spPr/>
      <dgm:t>
        <a:bodyPr/>
        <a:lstStyle/>
        <a:p>
          <a:endParaRPr lang="en-SG"/>
        </a:p>
      </dgm:t>
    </dgm:pt>
    <dgm:pt modelId="{045A6A73-98B4-40E7-B661-68B5DF9A1ACC}" type="pres">
      <dgm:prSet presAssocID="{18AEE0F1-D481-46A9-B467-1462137646B1}" presName="node" presStyleLbl="node1" presStyleIdx="2" presStyleCnt="3" custScaleX="114232" custLinFactNeighborY="-1828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0223F205-462C-479F-8653-D5425B85ACFF}" type="presOf" srcId="{533F7D19-8F09-464E-A479-E78AB77DB489}" destId="{FAEED8CF-6196-4EDD-AD13-5C9A8061BCDF}" srcOrd="1" destOrd="0" presId="urn:microsoft.com/office/officeart/2005/8/layout/process2"/>
    <dgm:cxn modelId="{1B0688EC-260A-4D13-BEA3-5D7A94DA587E}" type="presOf" srcId="{F7CE8AD8-A297-46AA-8033-D5BA9C2F18FE}" destId="{64C77F30-ADB7-4420-8504-A0D46DE0DB11}" srcOrd="1" destOrd="0" presId="urn:microsoft.com/office/officeart/2005/8/layout/process2"/>
    <dgm:cxn modelId="{B8E6DFFF-ACC6-4A24-BF35-D72523C968B4}" type="presOf" srcId="{F7CE8AD8-A297-46AA-8033-D5BA9C2F18FE}" destId="{1DD2BFFB-E34D-4014-BA1B-DB64F4788A18}" srcOrd="0" destOrd="0" presId="urn:microsoft.com/office/officeart/2005/8/layout/process2"/>
    <dgm:cxn modelId="{648E3992-FB3F-41AA-9D40-79A10F2BBF14}" type="presOf" srcId="{F34B38A5-3DB9-405F-98B3-DEC3B869691F}" destId="{32160BFD-C5A1-4A4C-B7F0-767603A42271}" srcOrd="0" destOrd="0" presId="urn:microsoft.com/office/officeart/2005/8/layout/process2"/>
    <dgm:cxn modelId="{6C4C2575-7279-4957-A27D-71D5C6C96C1B}" type="presOf" srcId="{8012E5EA-AB29-4A69-AB66-79FED36D0F2F}" destId="{5C2AB58A-D902-4DDE-B43D-2B698822691D}" srcOrd="0" destOrd="0" presId="urn:microsoft.com/office/officeart/2005/8/layout/process2"/>
    <dgm:cxn modelId="{98E89E02-0F87-45BC-BC63-26395F10ADFB}" srcId="{8012E5EA-AB29-4A69-AB66-79FED36D0F2F}" destId="{F34B38A5-3DB9-405F-98B3-DEC3B869691F}" srcOrd="1" destOrd="0" parTransId="{47B27387-495B-49B0-B6E2-363B8E1DF705}" sibTransId="{533F7D19-8F09-464E-A479-E78AB77DB489}"/>
    <dgm:cxn modelId="{02AB3BCC-7EE0-4EC7-9FDA-2502529150EC}" type="presOf" srcId="{18AEE0F1-D481-46A9-B467-1462137646B1}" destId="{045A6A73-98B4-40E7-B661-68B5DF9A1ACC}" srcOrd="0" destOrd="0" presId="urn:microsoft.com/office/officeart/2005/8/layout/process2"/>
    <dgm:cxn modelId="{A72CF34A-EF6C-4610-95B3-5FFA93BE2BB2}" srcId="{8012E5EA-AB29-4A69-AB66-79FED36D0F2F}" destId="{3E58B694-1D82-4A14-ADD7-58729394A697}" srcOrd="0" destOrd="0" parTransId="{9753E1B2-FEA2-450B-A25E-38F55F7F4541}" sibTransId="{F7CE8AD8-A297-46AA-8033-D5BA9C2F18FE}"/>
    <dgm:cxn modelId="{08DA4F90-582E-4028-B8A1-947AD26C0A7D}" srcId="{8012E5EA-AB29-4A69-AB66-79FED36D0F2F}" destId="{18AEE0F1-D481-46A9-B467-1462137646B1}" srcOrd="2" destOrd="0" parTransId="{9EB08E11-6E09-4B96-80F1-5E1A7A8FE0F1}" sibTransId="{2762A7D0-1F79-4629-AA93-1877CF2E05F7}"/>
    <dgm:cxn modelId="{8DF01A5E-A84A-4495-B898-4B4D5C41FDFA}" type="presOf" srcId="{3E58B694-1D82-4A14-ADD7-58729394A697}" destId="{3DFE2288-DD3A-486B-8AC1-872C21B7BCA1}" srcOrd="0" destOrd="0" presId="urn:microsoft.com/office/officeart/2005/8/layout/process2"/>
    <dgm:cxn modelId="{9C51033A-6054-4EC9-B7E5-54620693614E}" type="presOf" srcId="{533F7D19-8F09-464E-A479-E78AB77DB489}" destId="{17BE739E-FB03-44F1-A31A-D34E40786910}" srcOrd="0" destOrd="0" presId="urn:microsoft.com/office/officeart/2005/8/layout/process2"/>
    <dgm:cxn modelId="{3123BF30-289F-4442-BF69-7EE6C9410379}" type="presParOf" srcId="{5C2AB58A-D902-4DDE-B43D-2B698822691D}" destId="{3DFE2288-DD3A-486B-8AC1-872C21B7BCA1}" srcOrd="0" destOrd="0" presId="urn:microsoft.com/office/officeart/2005/8/layout/process2"/>
    <dgm:cxn modelId="{BBD99AED-B7D2-4A90-97A1-33751D16B7B8}" type="presParOf" srcId="{5C2AB58A-D902-4DDE-B43D-2B698822691D}" destId="{1DD2BFFB-E34D-4014-BA1B-DB64F4788A18}" srcOrd="1" destOrd="0" presId="urn:microsoft.com/office/officeart/2005/8/layout/process2"/>
    <dgm:cxn modelId="{31E9794B-04D1-42C4-A029-F51200F97408}" type="presParOf" srcId="{1DD2BFFB-E34D-4014-BA1B-DB64F4788A18}" destId="{64C77F30-ADB7-4420-8504-A0D46DE0DB11}" srcOrd="0" destOrd="0" presId="urn:microsoft.com/office/officeart/2005/8/layout/process2"/>
    <dgm:cxn modelId="{27E07A9E-BB3B-4A5F-AC95-B87CB912920E}" type="presParOf" srcId="{5C2AB58A-D902-4DDE-B43D-2B698822691D}" destId="{32160BFD-C5A1-4A4C-B7F0-767603A42271}" srcOrd="2" destOrd="0" presId="urn:microsoft.com/office/officeart/2005/8/layout/process2"/>
    <dgm:cxn modelId="{AB39A17C-860A-4213-979C-F17C289EFC1D}" type="presParOf" srcId="{5C2AB58A-D902-4DDE-B43D-2B698822691D}" destId="{17BE739E-FB03-44F1-A31A-D34E40786910}" srcOrd="3" destOrd="0" presId="urn:microsoft.com/office/officeart/2005/8/layout/process2"/>
    <dgm:cxn modelId="{287A8D63-8431-487D-BEEA-CF1AC018FFF8}" type="presParOf" srcId="{17BE739E-FB03-44F1-A31A-D34E40786910}" destId="{FAEED8CF-6196-4EDD-AD13-5C9A8061BCDF}" srcOrd="0" destOrd="0" presId="urn:microsoft.com/office/officeart/2005/8/layout/process2"/>
    <dgm:cxn modelId="{398EF012-A051-4703-AC06-12AE7ACCDB12}" type="presParOf" srcId="{5C2AB58A-D902-4DDE-B43D-2B698822691D}" destId="{045A6A73-98B4-40E7-B661-68B5DF9A1A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E2288-DD3A-486B-8AC1-872C21B7BCA1}">
      <dsp:nvSpPr>
        <dsp:cNvPr id="0" name=""/>
        <dsp:cNvSpPr/>
      </dsp:nvSpPr>
      <dsp:spPr>
        <a:xfrm>
          <a:off x="1713713" y="0"/>
          <a:ext cx="2816691" cy="1345406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100" b="1" kern="1200" dirty="0" smtClean="0"/>
            <a:t>Fast Fourier Transform </a:t>
          </a:r>
          <a:r>
            <a:rPr lang="en-SG" sz="2100" kern="1200" dirty="0" smtClean="0"/>
            <a:t>(FFT) on image array</a:t>
          </a:r>
          <a:endParaRPr lang="en-SG" sz="2100" b="1" kern="1200" dirty="0"/>
        </a:p>
      </dsp:txBody>
      <dsp:txXfrm>
        <a:off x="1753119" y="39406"/>
        <a:ext cx="2737879" cy="1266594"/>
      </dsp:txXfrm>
    </dsp:sp>
    <dsp:sp modelId="{1DD2BFFB-E34D-4014-BA1B-DB64F4788A18}">
      <dsp:nvSpPr>
        <dsp:cNvPr id="0" name=""/>
        <dsp:cNvSpPr/>
      </dsp:nvSpPr>
      <dsp:spPr>
        <a:xfrm rot="5400000">
          <a:off x="2889563" y="1352684"/>
          <a:ext cx="464992" cy="605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700" kern="1200"/>
        </a:p>
      </dsp:txBody>
      <dsp:txXfrm rot="-5400000">
        <a:off x="2940429" y="1422904"/>
        <a:ext cx="363260" cy="325494"/>
      </dsp:txXfrm>
    </dsp:sp>
    <dsp:sp modelId="{32160BFD-C5A1-4A4C-B7F0-767603A42271}">
      <dsp:nvSpPr>
        <dsp:cNvPr id="0" name=""/>
        <dsp:cNvSpPr/>
      </dsp:nvSpPr>
      <dsp:spPr>
        <a:xfrm>
          <a:off x="1713713" y="1965396"/>
          <a:ext cx="2816691" cy="1345406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100" kern="1200" dirty="0" smtClean="0"/>
            <a:t>Calculate </a:t>
          </a:r>
          <a:r>
            <a:rPr lang="en-SG" sz="2100" b="1" kern="1200" dirty="0" smtClean="0"/>
            <a:t>Azimuthal average </a:t>
          </a:r>
          <a:r>
            <a:rPr lang="en-SG" sz="2100" kern="1200" dirty="0" smtClean="0"/>
            <a:t>of </a:t>
          </a:r>
          <a:r>
            <a:rPr lang="en-SG" sz="2100" b="1" kern="1200" dirty="0" smtClean="0"/>
            <a:t>Magnitude Spectrum</a:t>
          </a:r>
          <a:endParaRPr lang="en-SG" sz="2100" b="1" kern="1200" dirty="0"/>
        </a:p>
      </dsp:txBody>
      <dsp:txXfrm>
        <a:off x="1753119" y="2004802"/>
        <a:ext cx="2737879" cy="1266594"/>
      </dsp:txXfrm>
    </dsp:sp>
    <dsp:sp modelId="{17BE739E-FB03-44F1-A31A-D34E40786910}">
      <dsp:nvSpPr>
        <dsp:cNvPr id="0" name=""/>
        <dsp:cNvSpPr/>
      </dsp:nvSpPr>
      <dsp:spPr>
        <a:xfrm rot="5400000">
          <a:off x="2896162" y="3309282"/>
          <a:ext cx="451794" cy="605432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SG" sz="1700" kern="1200"/>
        </a:p>
      </dsp:txBody>
      <dsp:txXfrm rot="-5400000">
        <a:off x="2940429" y="3386101"/>
        <a:ext cx="363260" cy="316256"/>
      </dsp:txXfrm>
    </dsp:sp>
    <dsp:sp modelId="{045A6A73-98B4-40E7-B661-68B5DF9A1ACC}">
      <dsp:nvSpPr>
        <dsp:cNvPr id="0" name=""/>
        <dsp:cNvSpPr/>
      </dsp:nvSpPr>
      <dsp:spPr>
        <a:xfrm>
          <a:off x="1738863" y="3913194"/>
          <a:ext cx="2766392" cy="1345406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2100" kern="1200" dirty="0" smtClean="0"/>
            <a:t>Obtain 1D amplitude spectrum</a:t>
          </a:r>
          <a:endParaRPr lang="en-SG" sz="2100" kern="1200" dirty="0"/>
        </a:p>
      </dsp:txBody>
      <dsp:txXfrm>
        <a:off x="1778269" y="3952600"/>
        <a:ext cx="2687580" cy="1266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65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418F4-4D23-4D8E-AB2F-77E05422CC70}" type="datetimeFigureOut">
              <a:rPr lang="en-SG" smtClean="0"/>
              <a:t>4/12/2019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725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418F4-4D23-4D8E-AB2F-77E05422CC70}" type="datetimeFigureOut">
              <a:rPr lang="en-SG" smtClean="0"/>
              <a:t>4/12/2019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688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74" y="1"/>
            <a:ext cx="8067675" cy="81915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7650" y="6492875"/>
            <a:ext cx="51435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058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418F4-4D23-4D8E-AB2F-77E05422CC70}" type="datetimeFigureOut">
              <a:rPr lang="en-SG" smtClean="0"/>
              <a:t>4/12/2019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946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418F4-4D23-4D8E-AB2F-77E05422CC70}" type="datetimeFigureOut">
              <a:rPr lang="en-SG" smtClean="0"/>
              <a:t>4/12/2019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322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418F4-4D23-4D8E-AB2F-77E05422CC70}" type="datetimeFigureOut">
              <a:rPr lang="en-SG" smtClean="0"/>
              <a:t>4/12/2019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91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418F4-4D23-4D8E-AB2F-77E05422CC70}" type="datetimeFigureOut">
              <a:rPr lang="en-SG" smtClean="0"/>
              <a:t>4/12/2019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52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418F4-4D23-4D8E-AB2F-77E05422CC70}" type="datetimeFigureOut">
              <a:rPr lang="en-SG" smtClean="0"/>
              <a:t>4/12/2019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035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418F4-4D23-4D8E-AB2F-77E05422CC70}" type="datetimeFigureOut">
              <a:rPr lang="en-SG" smtClean="0"/>
              <a:t>4/12/2019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188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3418F4-4D23-4D8E-AB2F-77E05422CC70}" type="datetimeFigureOut">
              <a:rPr lang="en-SG" smtClean="0"/>
              <a:t>4/12/2019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DAB0B-4463-4902-BF06-2062FDBAE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936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ncrete Crack.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ghtScreen gridSize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72"/>
          <a:stretch/>
        </p:blipFill>
        <p:spPr bwMode="auto">
          <a:xfrm>
            <a:off x="0" y="0"/>
            <a:ext cx="3209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54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data.mendeley.com/datasets/5y9wdsg2zt/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33925" y="2491770"/>
            <a:ext cx="586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800" dirty="0" smtClean="0">
                <a:latin typeface="Cambria" panose="02040503050406030204" pitchFamily="18" charset="0"/>
                <a:ea typeface="Cambria" panose="02040503050406030204" pitchFamily="18" charset="0"/>
              </a:rPr>
              <a:t>Crack Detection in Concrete surfaces</a:t>
            </a:r>
            <a:endParaRPr lang="en-SG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3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Model Construction – Machine Learning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3190874" y="733366"/>
            <a:ext cx="2169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Pre-processing</a:t>
            </a:r>
            <a:endParaRPr lang="en-SG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685184"/>
              </p:ext>
            </p:extLst>
          </p:nvPr>
        </p:nvGraphicFramePr>
        <p:xfrm>
          <a:off x="356706" y="1352551"/>
          <a:ext cx="6244119" cy="5381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800" y="1466851"/>
            <a:ext cx="7315200" cy="50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Model Construction – Machine Learning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3190874" y="733366"/>
            <a:ext cx="455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Visualization of Magnitude Spectrum</a:t>
            </a:r>
            <a:endParaRPr lang="en-SG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026" y="1381125"/>
            <a:ext cx="409575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301" y="1452562"/>
            <a:ext cx="4162425" cy="2352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026" y="4367212"/>
            <a:ext cx="4114800" cy="2314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301" y="4367212"/>
            <a:ext cx="41529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32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Model Construction – Machine Learning</a:t>
            </a:r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3190874" y="819151"/>
            <a:ext cx="4891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Visualization of 1D Amplitude spectrum</a:t>
            </a:r>
            <a:endParaRPr lang="en-SG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5" y="1866841"/>
            <a:ext cx="4928768" cy="3448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461" y="1866841"/>
            <a:ext cx="4993965" cy="347668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943100" y="2381250"/>
            <a:ext cx="0" cy="230505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648575" y="2257425"/>
            <a:ext cx="0" cy="2333625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19388" y="2536239"/>
            <a:ext cx="4035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 smtClean="0">
                <a:solidFill>
                  <a:srgbClr val="FF0000"/>
                </a:solidFill>
              </a:rPr>
              <a:t>Lower change in amplitude across spatial freq.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48575" y="2381250"/>
            <a:ext cx="407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 smtClean="0">
                <a:solidFill>
                  <a:srgbClr val="FF0000"/>
                </a:solidFill>
              </a:rPr>
              <a:t>Higher change in amplitude across spatial freq.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14825" y="1866841"/>
            <a:ext cx="628650" cy="2286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10048875" y="1895386"/>
            <a:ext cx="628650" cy="2286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0921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Model Construction – Machine Learning</a:t>
            </a:r>
            <a:endParaRPr lang="en-SG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940539"/>
              </p:ext>
            </p:extLst>
          </p:nvPr>
        </p:nvGraphicFramePr>
        <p:xfrm>
          <a:off x="3476625" y="1615016"/>
          <a:ext cx="8340727" cy="36432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4985"/>
                <a:gridCol w="1249442"/>
                <a:gridCol w="1321575"/>
                <a:gridCol w="1321575"/>
                <a:gridCol w="1321575"/>
                <a:gridCol w="1321575"/>
              </a:tblGrid>
              <a:tr h="325534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Model</a:t>
                      </a:r>
                      <a:endParaRPr lang="en-SG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Accuracy</a:t>
                      </a:r>
                      <a:endParaRPr lang="en-SG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F1-score</a:t>
                      </a:r>
                      <a:endParaRPr lang="en-SG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Recall</a:t>
                      </a:r>
                      <a:endParaRPr lang="en-SG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Specificity</a:t>
                      </a:r>
                      <a:endParaRPr lang="en-SG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Precision</a:t>
                      </a:r>
                      <a:endParaRPr lang="en-SG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</a:tr>
              <a:tr h="527475">
                <a:tc>
                  <a:txBody>
                    <a:bodyPr/>
                    <a:lstStyle/>
                    <a:p>
                      <a:r>
                        <a:rPr lang="en-SG" b="1" dirty="0" smtClean="0"/>
                        <a:t>Logistic</a:t>
                      </a:r>
                      <a:r>
                        <a:rPr lang="en-SG" b="1" baseline="0" dirty="0" smtClean="0"/>
                        <a:t> Regression</a:t>
                      </a:r>
                      <a:endParaRPr lang="en-SG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0.967</a:t>
                      </a:r>
                      <a:endParaRPr lang="en-SG" dirty="0"/>
                    </a:p>
                  </a:txBody>
                  <a:tcPr anchor="ctr"/>
                </a:tc>
              </a:tr>
              <a:tr h="527475">
                <a:tc>
                  <a:txBody>
                    <a:bodyPr/>
                    <a:lstStyle/>
                    <a:p>
                      <a:r>
                        <a:rPr lang="en-SG" b="1" dirty="0" smtClean="0"/>
                        <a:t>Random Forest</a:t>
                      </a:r>
                      <a:endParaRPr lang="en-SG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0.976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0.976</a:t>
                      </a:r>
                      <a:endParaRPr lang="en-SG" dirty="0"/>
                    </a:p>
                  </a:txBody>
                  <a:tcPr anchor="ctr"/>
                </a:tc>
              </a:tr>
              <a:tr h="527475">
                <a:tc>
                  <a:txBody>
                    <a:bodyPr/>
                    <a:lstStyle/>
                    <a:p>
                      <a:r>
                        <a:rPr lang="en-SG" b="1" dirty="0" err="1" smtClean="0"/>
                        <a:t>AdaBoost</a:t>
                      </a:r>
                      <a:endParaRPr lang="en-SG" b="1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0.967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0.971</a:t>
                      </a:r>
                      <a:endParaRPr lang="en-SG" dirty="0"/>
                    </a:p>
                  </a:txBody>
                  <a:tcPr anchor="ctr"/>
                </a:tc>
              </a:tr>
              <a:tr h="527475">
                <a:tc>
                  <a:txBody>
                    <a:bodyPr/>
                    <a:lstStyle/>
                    <a:p>
                      <a:r>
                        <a:rPr lang="en-SG" b="1" dirty="0" err="1" smtClean="0"/>
                        <a:t>XGBoost</a:t>
                      </a:r>
                      <a:endParaRPr lang="en-SG" b="1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0.971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0.969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0.974</a:t>
                      </a:r>
                      <a:endParaRPr lang="en-SG" dirty="0"/>
                    </a:p>
                  </a:txBody>
                  <a:tcPr anchor="ctr"/>
                </a:tc>
              </a:tr>
              <a:tr h="527475">
                <a:tc>
                  <a:txBody>
                    <a:bodyPr/>
                    <a:lstStyle/>
                    <a:p>
                      <a:r>
                        <a:rPr lang="en-SG" b="1" dirty="0" smtClean="0"/>
                        <a:t>KNN</a:t>
                      </a:r>
                      <a:endParaRPr lang="en-SG" b="1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0.975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0.975</a:t>
                      </a:r>
                      <a:endParaRPr lang="en-SG" dirty="0"/>
                    </a:p>
                  </a:txBody>
                  <a:tcPr anchor="ctr"/>
                </a:tc>
              </a:tr>
              <a:tr h="527475">
                <a:tc>
                  <a:txBody>
                    <a:bodyPr/>
                    <a:lstStyle/>
                    <a:p>
                      <a:r>
                        <a:rPr lang="en-SG" b="1" dirty="0" smtClean="0"/>
                        <a:t>SVM</a:t>
                      </a:r>
                      <a:endParaRPr lang="en-SG" b="1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0.952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0.954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0.987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0.917</a:t>
                      </a:r>
                      <a:endParaRPr lang="en-S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0.923</a:t>
                      </a:r>
                      <a:endParaRPr lang="en-SG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3190874" y="682241"/>
            <a:ext cx="8067675" cy="5056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 smtClean="0"/>
              <a:t>Evaluation of metrics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403121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Model Evaluation – Machine Learning</a:t>
            </a:r>
            <a:endParaRPr lang="en-SG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90874" y="819151"/>
            <a:ext cx="8067675" cy="466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Misclassified images</a:t>
            </a:r>
            <a:endParaRPr lang="en-S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87" y="1285875"/>
            <a:ext cx="4483874" cy="2495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9849" y="2514600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dirty="0" smtClean="0">
                <a:latin typeface="Cambria" panose="02040503050406030204" pitchFamily="18" charset="0"/>
                <a:ea typeface="Cambria" panose="02040503050406030204" pitchFamily="18" charset="0"/>
              </a:rPr>
              <a:t>Random Forest classifier:</a:t>
            </a:r>
            <a:endParaRPr lang="en-S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87" y="4123816"/>
            <a:ext cx="4483874" cy="2535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0475" y="5236608"/>
            <a:ext cx="213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AdaBoost</a:t>
            </a:r>
            <a:r>
              <a:rPr lang="en-SG" dirty="0" smtClean="0">
                <a:latin typeface="Cambria" panose="02040503050406030204" pitchFamily="18" charset="0"/>
                <a:ea typeface="Cambria" panose="02040503050406030204" pitchFamily="18" charset="0"/>
              </a:rPr>
              <a:t> classifier:</a:t>
            </a:r>
            <a:endParaRPr lang="en-S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635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Models Performance</a:t>
            </a:r>
            <a:endParaRPr lang="en-SG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90874" y="819151"/>
            <a:ext cx="8067675" cy="466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Testing on unseen images – Positive Class</a:t>
            </a:r>
            <a:endParaRPr lang="en-S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52" t="3070" r="4456" b="9405"/>
          <a:stretch/>
        </p:blipFill>
        <p:spPr>
          <a:xfrm>
            <a:off x="3965150" y="1423082"/>
            <a:ext cx="2407074" cy="2358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2105025"/>
            <a:ext cx="4476750" cy="96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272" t="3546" r="2730" b="9468"/>
          <a:stretch/>
        </p:blipFill>
        <p:spPr>
          <a:xfrm>
            <a:off x="3965150" y="4047608"/>
            <a:ext cx="2407074" cy="2379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0" y="4207668"/>
            <a:ext cx="4429125" cy="971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550" y="5386386"/>
            <a:ext cx="4800600" cy="9334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43900" y="4295775"/>
            <a:ext cx="981075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/>
          <p:cNvSpPr/>
          <p:nvPr/>
        </p:nvSpPr>
        <p:spPr>
          <a:xfrm>
            <a:off x="7115175" y="5681659"/>
            <a:ext cx="981075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775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59" y="1320059"/>
            <a:ext cx="11363325" cy="521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874" y="1"/>
            <a:ext cx="8067675" cy="819150"/>
          </a:xfrm>
        </p:spPr>
        <p:txBody>
          <a:bodyPr/>
          <a:lstStyle/>
          <a:p>
            <a:r>
              <a:rPr lang="en-SG" dirty="0" smtClean="0"/>
              <a:t>Meta classifier</a:t>
            </a:r>
            <a:endParaRPr lang="en-SG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190874" y="819151"/>
            <a:ext cx="8067675" cy="466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 smtClean="0"/>
              <a:t>Voting Classifier</a:t>
            </a:r>
            <a:endParaRPr lang="en-SG" sz="2400" dirty="0"/>
          </a:p>
        </p:txBody>
      </p:sp>
      <p:sp>
        <p:nvSpPr>
          <p:cNvPr id="5" name="Rectangle 4"/>
          <p:cNvSpPr/>
          <p:nvPr/>
        </p:nvSpPr>
        <p:spPr>
          <a:xfrm>
            <a:off x="1367328" y="4195985"/>
            <a:ext cx="4042160" cy="247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/>
          <p:cNvSpPr/>
          <p:nvPr/>
        </p:nvSpPr>
        <p:spPr>
          <a:xfrm>
            <a:off x="3837062" y="1390829"/>
            <a:ext cx="1187865" cy="446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3654018" y="1920359"/>
            <a:ext cx="155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2</a:t>
            </a:r>
            <a:r>
              <a:rPr lang="en-SG" b="1" dirty="0" smtClean="0">
                <a:solidFill>
                  <a:srgbClr val="FF0000"/>
                </a:solidFill>
              </a:rPr>
              <a:t> models total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694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794" y="3109957"/>
            <a:ext cx="3127183" cy="3149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Voting Classifier – Class 1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01" y="1087552"/>
            <a:ext cx="3230623" cy="323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1826" y="3464872"/>
            <a:ext cx="24355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UNSEEN DATA</a:t>
            </a:r>
            <a:endParaRPr lang="en-SG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551" y="1087552"/>
            <a:ext cx="3638550" cy="942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977" y="5268549"/>
            <a:ext cx="35147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3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095" y="765868"/>
            <a:ext cx="3140177" cy="312896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Voting Classifier – Class 0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74" y="3281585"/>
            <a:ext cx="3197463" cy="3197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9860" y="3434980"/>
            <a:ext cx="24355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b="1" dirty="0" smtClean="0">
                <a:solidFill>
                  <a:srgbClr val="FF0000"/>
                </a:solidFill>
              </a:rPr>
              <a:t>UNSEEN DATA</a:t>
            </a:r>
            <a:endParaRPr lang="en-SG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711" y="5583698"/>
            <a:ext cx="3867150" cy="895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945" y="799206"/>
            <a:ext cx="38671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89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Conclusion &amp; Summary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3571876" y="2644833"/>
            <a:ext cx="79914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Meta classifier (voting classifier) used to increase reliability</a:t>
            </a:r>
          </a:p>
          <a:p>
            <a:pPr lvl="1"/>
            <a:endParaRPr lang="en-SG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SG" sz="2000" b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Generally, 2 scenarios that caused misclassification: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Thin, narrow cracks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Surfaces with a lot of small craters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Cracks are only 1 type of defect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SG" sz="2000" b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Future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Extend to other types of defect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SG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208264"/>
              </p:ext>
            </p:extLst>
          </p:nvPr>
        </p:nvGraphicFramePr>
        <p:xfrm>
          <a:off x="3614605" y="1010223"/>
          <a:ext cx="8128000" cy="1381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CNN</a:t>
                      </a:r>
                      <a:r>
                        <a:rPr lang="en-SG" baseline="0" dirty="0" smtClean="0"/>
                        <a:t> model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Machine Learning Models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Good at differentiating craters</a:t>
                      </a:r>
                      <a:r>
                        <a:rPr lang="en-SG" baseline="0" dirty="0" smtClean="0"/>
                        <a:t>/bumps on surface from actual cracks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Bad at this</a:t>
                      </a:r>
                      <a:endParaRPr lang="en-S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smtClean="0"/>
                        <a:t>Bad at detecting narrow/small</a:t>
                      </a:r>
                      <a:r>
                        <a:rPr lang="en-SG" baseline="0" dirty="0" smtClean="0"/>
                        <a:t> cracks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 smtClean="0"/>
                        <a:t>Good at this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13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9450" y="0"/>
            <a:ext cx="455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  <a:endParaRPr lang="en-SG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5973" y="2724150"/>
            <a:ext cx="70697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Build a </a:t>
            </a:r>
            <a:r>
              <a:rPr lang="en-SG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classifier model </a:t>
            </a:r>
            <a:r>
              <a:rPr lang="en-SG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that can </a:t>
            </a:r>
            <a:r>
              <a:rPr lang="en-SG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reliably and accurately</a:t>
            </a:r>
            <a:r>
              <a:rPr lang="en-SG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SG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detect cracks </a:t>
            </a:r>
            <a:r>
              <a:rPr lang="en-SG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in typical </a:t>
            </a:r>
            <a:r>
              <a:rPr lang="en-SG" sz="28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concrete surfaces</a:t>
            </a:r>
            <a:endParaRPr lang="en-SG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3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Why?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4" y="819151"/>
            <a:ext cx="8822345" cy="56959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86625" y="1495425"/>
            <a:ext cx="272415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5335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ncrete crack subway tun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98" y="895350"/>
            <a:ext cx="767328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90874" y="1"/>
            <a:ext cx="8067675" cy="819150"/>
          </a:xfrm>
        </p:spPr>
        <p:txBody>
          <a:bodyPr/>
          <a:lstStyle/>
          <a:p>
            <a:r>
              <a:rPr lang="en-SG" dirty="0" smtClean="0"/>
              <a:t>Why?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6173794" y="5800725"/>
            <a:ext cx="305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Cambria" panose="02040503050406030204" pitchFamily="18" charset="0"/>
                <a:ea typeface="Cambria" panose="02040503050406030204" pitchFamily="18" charset="0"/>
              </a:rPr>
              <a:t>Downtown line is 44 km long</a:t>
            </a:r>
            <a:endParaRPr lang="en-S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3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Dataset</a:t>
            </a:r>
            <a:endParaRPr lang="en-SG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73109"/>
              </p:ext>
            </p:extLst>
          </p:nvPr>
        </p:nvGraphicFramePr>
        <p:xfrm>
          <a:off x="3190874" y="819151"/>
          <a:ext cx="8924926" cy="2928409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76301"/>
                <a:gridCol w="8048625"/>
              </a:tblGrid>
              <a:tr h="2014009">
                <a:tc>
                  <a:txBody>
                    <a:bodyPr/>
                    <a:lstStyle/>
                    <a:p>
                      <a:r>
                        <a:rPr lang="en-SG" b="1" dirty="0" smtClean="0"/>
                        <a:t>Source</a:t>
                      </a:r>
                      <a:r>
                        <a:rPr lang="en-SG" b="1" baseline="0" dirty="0" smtClean="0"/>
                        <a:t> </a:t>
                      </a:r>
                      <a:endParaRPr lang="en-SG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 smtClean="0">
                          <a:hlinkClick r:id="rId2"/>
                        </a:rPr>
                        <a:t>https://data.mendeley.com/datasets/5y9wdsg2zt/2</a:t>
                      </a:r>
                      <a:endParaRPr lang="en-SG" dirty="0" smtClean="0"/>
                    </a:p>
                    <a:p>
                      <a:endParaRPr lang="en-SG" dirty="0" smtClean="0"/>
                    </a:p>
                    <a:p>
                      <a:r>
                        <a:rPr lang="en-US" sz="1200" kern="1200" dirty="0" smtClean="0">
                          <a:effectLst/>
                        </a:rPr>
                        <a:t>2018 – </a:t>
                      </a:r>
                      <a:r>
                        <a:rPr lang="en-US" sz="1200" kern="1200" dirty="0" err="1" smtClean="0">
                          <a:effectLst/>
                        </a:rPr>
                        <a:t>Özgenel</a:t>
                      </a:r>
                      <a:r>
                        <a:rPr lang="en-US" sz="1200" kern="1200" dirty="0" smtClean="0">
                          <a:effectLst/>
                        </a:rPr>
                        <a:t>, Ç.F., </a:t>
                      </a:r>
                      <a:r>
                        <a:rPr lang="en-US" sz="1200" kern="1200" dirty="0" err="1" smtClean="0">
                          <a:effectLst/>
                        </a:rPr>
                        <a:t>Gönenç</a:t>
                      </a:r>
                      <a:r>
                        <a:rPr lang="en-US" sz="1200" kern="1200" dirty="0" smtClean="0">
                          <a:effectLst/>
                        </a:rPr>
                        <a:t> </a:t>
                      </a:r>
                      <a:r>
                        <a:rPr lang="en-US" sz="1200" kern="1200" dirty="0" err="1" smtClean="0">
                          <a:effectLst/>
                        </a:rPr>
                        <a:t>Sorguç</a:t>
                      </a:r>
                      <a:r>
                        <a:rPr lang="en-US" sz="1200" kern="1200" dirty="0" smtClean="0">
                          <a:effectLst/>
                        </a:rPr>
                        <a:t>, A. “Performance Comparison of </a:t>
                      </a:r>
                      <a:r>
                        <a:rPr lang="en-US" sz="1200" kern="1200" dirty="0" err="1" smtClean="0">
                          <a:effectLst/>
                        </a:rPr>
                        <a:t>Pretrained</a:t>
                      </a:r>
                      <a:r>
                        <a:rPr lang="en-US" sz="1200" kern="1200" dirty="0" smtClean="0">
                          <a:effectLst/>
                        </a:rPr>
                        <a:t> Convolutional Neural Networks on Crack Detection in Buildings”, ISARC 2018, Berlin.</a:t>
                      </a:r>
                    </a:p>
                    <a:p>
                      <a:endParaRPr lang="en-US" sz="1200" kern="1200" dirty="0" smtClean="0">
                        <a:effectLst/>
                      </a:endParaRPr>
                    </a:p>
                    <a:p>
                      <a:r>
                        <a:rPr lang="en-SG" sz="1200" kern="1200" dirty="0" smtClean="0">
                          <a:effectLst/>
                        </a:rPr>
                        <a:t>Lei Zhang , Fan Yang , </a:t>
                      </a:r>
                      <a:r>
                        <a:rPr lang="en-SG" sz="1200" kern="1200" dirty="0" err="1" smtClean="0">
                          <a:effectLst/>
                        </a:rPr>
                        <a:t>Yimin</a:t>
                      </a:r>
                      <a:r>
                        <a:rPr lang="en-SG" sz="1200" kern="1200" dirty="0" smtClean="0">
                          <a:effectLst/>
                        </a:rPr>
                        <a:t> Daniel Zhang, and Y. J. Z., Zhang, L., Yang, F., Zhang, Y. D., &amp; Zhu, Y. J. (2016). Road Crack Detection Using Deep Convolutional Neural Network. In 2016 IEEE International Conference on Image Processing (ICIP). http://doi.org/10.1109/ICIP.2016.7533052</a:t>
                      </a:r>
                      <a:endParaRPr lang="en-SG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SG" b="1" dirty="0" smtClean="0"/>
                        <a:t>Format</a:t>
                      </a:r>
                      <a:endParaRPr lang="en-SG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b="1" dirty="0" smtClean="0"/>
                        <a:t>RGB </a:t>
                      </a:r>
                      <a:r>
                        <a:rPr lang="en-SG" dirty="0" smtClean="0"/>
                        <a:t>Images of size 227 x 227 concrete surfaces: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dirty="0" smtClean="0"/>
                        <a:t>20,000</a:t>
                      </a:r>
                      <a:r>
                        <a:rPr lang="en-SG" baseline="0" dirty="0" smtClean="0"/>
                        <a:t> </a:t>
                      </a:r>
                      <a:r>
                        <a:rPr lang="en-SG" b="1" baseline="0" dirty="0" smtClean="0"/>
                        <a:t>positive class </a:t>
                      </a:r>
                      <a:r>
                        <a:rPr lang="en-SG" baseline="0" dirty="0" smtClean="0"/>
                        <a:t>images (surfaces </a:t>
                      </a:r>
                      <a:r>
                        <a:rPr lang="en-SG" b="1" baseline="0" dirty="0" smtClean="0"/>
                        <a:t>with cracks</a:t>
                      </a:r>
                      <a:r>
                        <a:rPr lang="en-SG" baseline="0" dirty="0" smtClean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baseline="0" dirty="0" smtClean="0"/>
                        <a:t>20,000 </a:t>
                      </a:r>
                      <a:r>
                        <a:rPr lang="en-SG" b="1" baseline="0" dirty="0" smtClean="0"/>
                        <a:t>negative class </a:t>
                      </a:r>
                      <a:r>
                        <a:rPr lang="en-SG" baseline="0" dirty="0" smtClean="0"/>
                        <a:t>images (surfaces </a:t>
                      </a:r>
                      <a:r>
                        <a:rPr lang="en-SG" b="1" baseline="0" dirty="0" smtClean="0"/>
                        <a:t>without cracks</a:t>
                      </a:r>
                      <a:r>
                        <a:rPr lang="en-SG" baseline="0" dirty="0" smtClean="0"/>
                        <a:t>)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23" y="4567237"/>
            <a:ext cx="2162175" cy="216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4567237"/>
            <a:ext cx="2162175" cy="216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1048" y="4114800"/>
            <a:ext cx="233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Class 0 (Negative class)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974381" y="4121705"/>
            <a:ext cx="22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/>
              <a:t>Class 1 (Positive class)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5739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Data </a:t>
            </a:r>
            <a:r>
              <a:rPr lang="en-SG" dirty="0" err="1" smtClean="0"/>
              <a:t>preprocessing</a:t>
            </a:r>
            <a:r>
              <a:rPr lang="en-SG" dirty="0" smtClean="0"/>
              <a:t> </a:t>
            </a:r>
            <a:endParaRPr lang="en-SG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58754945"/>
              </p:ext>
            </p:extLst>
          </p:nvPr>
        </p:nvGraphicFramePr>
        <p:xfrm>
          <a:off x="1974849" y="957791"/>
          <a:ext cx="8207375" cy="5833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3037" y="1257300"/>
            <a:ext cx="2695575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25684" t="4227" r="2365" b="6268"/>
          <a:stretch/>
        </p:blipFill>
        <p:spPr>
          <a:xfrm>
            <a:off x="8893968" y="2819399"/>
            <a:ext cx="3033711" cy="248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44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Model Construction – Deep Learning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3190874" y="733366"/>
            <a:ext cx="4976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Convolutional Neural Network – Model 1</a:t>
            </a:r>
            <a:endParaRPr lang="en-SG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695451"/>
            <a:ext cx="4752975" cy="3638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1" y="1290638"/>
            <a:ext cx="5292573" cy="476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9" y="6053138"/>
            <a:ext cx="11468100" cy="676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43025" y="6472238"/>
            <a:ext cx="700086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835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Model Construction – Deep Learning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3190874" y="733366"/>
            <a:ext cx="4976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Convolutional Neural Network – Model 2</a:t>
            </a:r>
            <a:endParaRPr lang="en-SG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16" y="1133476"/>
            <a:ext cx="4867276" cy="3660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10" y="1323975"/>
            <a:ext cx="5262564" cy="4819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522" y="4794191"/>
            <a:ext cx="3658311" cy="18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3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Model Construction – Deep Learning</a:t>
            </a:r>
            <a:endParaRPr lang="en-SG" dirty="0"/>
          </a:p>
        </p:txBody>
      </p:sp>
      <p:sp>
        <p:nvSpPr>
          <p:cNvPr id="3" name="TextBox 2"/>
          <p:cNvSpPr txBox="1"/>
          <p:nvPr/>
        </p:nvSpPr>
        <p:spPr>
          <a:xfrm>
            <a:off x="3190874" y="733366"/>
            <a:ext cx="4976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Convolutional Neural Network – Model 2</a:t>
            </a:r>
            <a:endParaRPr lang="en-SG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4" y="1863598"/>
            <a:ext cx="5467648" cy="3892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41" y="1866841"/>
            <a:ext cx="5458694" cy="3889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33649" y="3625141"/>
            <a:ext cx="108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srgbClr val="FF0000"/>
                </a:solidFill>
              </a:rPr>
              <a:t>2</a:t>
            </a:r>
            <a:r>
              <a:rPr lang="en-SG" baseline="30000" dirty="0" smtClean="0">
                <a:solidFill>
                  <a:srgbClr val="FF0000"/>
                </a:solidFill>
              </a:rPr>
              <a:t>nd</a:t>
            </a:r>
            <a:r>
              <a:rPr lang="en-SG" dirty="0" smtClean="0">
                <a:solidFill>
                  <a:srgbClr val="FF0000"/>
                </a:solidFill>
              </a:rPr>
              <a:t>  run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6439" y="3625141"/>
            <a:ext cx="78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solidFill>
                  <a:srgbClr val="FF0000"/>
                </a:solidFill>
              </a:rPr>
              <a:t>1</a:t>
            </a:r>
            <a:r>
              <a:rPr lang="en-SG" baseline="30000" dirty="0" smtClean="0">
                <a:solidFill>
                  <a:srgbClr val="FF0000"/>
                </a:solidFill>
              </a:rPr>
              <a:t>st</a:t>
            </a:r>
            <a:r>
              <a:rPr lang="en-SG" dirty="0" smtClean="0">
                <a:solidFill>
                  <a:srgbClr val="FF0000"/>
                </a:solidFill>
              </a:rPr>
              <a:t> run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5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466</Words>
  <Application>Microsoft Office PowerPoint</Application>
  <PresentationFormat>Widescreen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Why?</vt:lpstr>
      <vt:lpstr>Why?</vt:lpstr>
      <vt:lpstr>Dataset</vt:lpstr>
      <vt:lpstr>Data preprocessing </vt:lpstr>
      <vt:lpstr>Model Construction – Deep Learning</vt:lpstr>
      <vt:lpstr>Model Construction – Deep Learning</vt:lpstr>
      <vt:lpstr>Model Construction – Deep Learning</vt:lpstr>
      <vt:lpstr>Model Construction – Machine Learning</vt:lpstr>
      <vt:lpstr>Model Construction – Machine Learning</vt:lpstr>
      <vt:lpstr>Model Construction – Machine Learning</vt:lpstr>
      <vt:lpstr>Model Construction – Machine Learning</vt:lpstr>
      <vt:lpstr>Model Evaluation – Machine Learning</vt:lpstr>
      <vt:lpstr>Models Performance</vt:lpstr>
      <vt:lpstr>Meta classifier</vt:lpstr>
      <vt:lpstr>Voting Classifier – Class 1</vt:lpstr>
      <vt:lpstr>Voting Classifier – Class 0</vt:lpstr>
      <vt:lpstr>Conclusion &amp; Summary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</dc:creator>
  <cp:lastModifiedBy>Pat</cp:lastModifiedBy>
  <cp:revision>178</cp:revision>
  <dcterms:created xsi:type="dcterms:W3CDTF">2019-11-28T01:49:42Z</dcterms:created>
  <dcterms:modified xsi:type="dcterms:W3CDTF">2019-12-04T09:17:22Z</dcterms:modified>
</cp:coreProperties>
</file>